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2"/>
  </p:notesMasterIdLst>
  <p:sldIdLst>
    <p:sldId id="261" r:id="rId2"/>
    <p:sldId id="293" r:id="rId3"/>
    <p:sldId id="300" r:id="rId4"/>
    <p:sldId id="282" r:id="rId5"/>
    <p:sldId id="281" r:id="rId6"/>
    <p:sldId id="295" r:id="rId7"/>
    <p:sldId id="296" r:id="rId8"/>
    <p:sldId id="297" r:id="rId9"/>
    <p:sldId id="298" r:id="rId10"/>
    <p:sldId id="30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43FF9D6-8EA6-45EE-8244-11F89A8FEC1D}">
          <p14:sldIdLst>
            <p14:sldId id="261"/>
          </p14:sldIdLst>
        </p14:section>
        <p14:section name="Раздел без заголовка" id="{C3D8E0BE-35D0-4046-BF62-1060AB3AA5B3}">
          <p14:sldIdLst>
            <p14:sldId id="293"/>
            <p14:sldId id="300"/>
            <p14:sldId id="282"/>
            <p14:sldId id="281"/>
            <p14:sldId id="295"/>
            <p14:sldId id="296"/>
            <p14:sldId id="297"/>
            <p14:sldId id="298"/>
            <p14:sldId id="301"/>
          </p14:sldIdLst>
        </p14:section>
        <p14:section name="Раздел без заголовка" id="{C8C70E97-3827-4FEB-8494-CF3964D38B67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D7BA1-C3BB-4EFC-A24F-1D91D205F805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3D36E-7110-4494-8F56-17A9EE436B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473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3D36E-7110-4494-8F56-17A9EE436B7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475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3D36E-7110-4494-8F56-17A9EE436B7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515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F93E8CF-5EA8-41DD-A085-E566C77A20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55D368F-81DF-4AF3-9F81-7A1840112B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B642D11-7047-48A2-9222-5F77ABF46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D2EC5E-904C-4995-9B17-BD1BC857D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26D9B7A-D9BD-4266-A91D-6344D76DF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658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0C95AB-1DA3-4945-9494-1BD98B087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DC5E9BD-8C3C-4073-B706-DF52D615AB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C447571-7B6E-4A97-9AD4-6B4F89643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CD6AE78-6327-418B-92B6-A661DE89B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9E9D05C-49B4-4637-8F3F-EAD90176F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743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315941A-9922-466D-928B-F50A43A7B9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C6F44F6-8F89-4325-8601-E097461B51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AA7B339-D8BE-4B43-B4F2-6E3226160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C508559-C7BB-4139-A8AF-45ADD24C5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435DBCE-2535-447E-94F8-8233EE688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86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57CEDF-082D-43BC-A2B8-4B7593B0E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89B3E1C-87DE-4BD1-9829-F0D2887F2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D6999CD-61A7-4F2C-A9B2-C08F7809F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44AF69E-B0F7-4A11-97F4-1C9A0A8FA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65D6654-559A-480E-BCDF-17C45A746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38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1B5242-34BF-438C-9071-56AFE9910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D9FF2A7-8BBF-45FF-8BBC-EE7F2C056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EAA0B36-1E56-4645-9E28-BBF384E7E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EFADBED-481E-4AFC-B453-5131197B3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0164CA3-B543-45C4-8C9A-207CBF1A8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54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0AD743-B9F3-43A6-AEDF-9A56718FA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B9E555D-8027-48D3-9BBD-EE6CB1CB07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C02C108-CE10-4946-94AA-89B1E178C7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EAD96B1-5237-4320-A523-380FF93BA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2749769-3C48-4962-AF84-B98101FAC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F2AF881-F4A0-47FE-B35F-6DB9D851A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489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7A89A7C-7ADC-46BF-A3EE-4103E28B0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5F74B56-F2CE-4476-8FA8-4A6A33A2D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BD36724-E9B1-442B-A25F-FC2396C99E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C93CF2AD-AFF4-432D-8FE8-C22D5E5A10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B076628-3753-4905-8A4A-E9187666E0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9666B0D-7C19-4E7B-8E00-C87C11569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53F3A88-47C2-43E0-92C9-99ACABDA1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7A1E612-267D-4D04-94C4-27ECFF271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310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0039BD-E7B0-49E5-A946-9CA44E998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EF4C972-1A44-44B8-B698-058DE99D6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83C1C15-F677-4709-BB4E-5C5315DFF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0CE4C4E-B4A9-4AF5-AA49-604B4FBCD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928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501FB3C-AF46-41AF-ACD4-D0A92D0BC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CBE94E56-7A8F-49D3-A049-9E0EC4985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CC11A0B-BA4A-4EDA-B8D7-0188C5DF5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18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7DE198-055D-4E81-9DB5-60A147446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854518D-69E9-40B4-B8B2-63437102E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6FBFB41-1404-4233-AB9D-150DEDCBA8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7E655B4-430D-4757-9EA2-CAAF0C9F7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E3523EA-DEA2-4677-B5DF-B93F8F373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5F5B904-2E72-400D-AB76-EA2877DF5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236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9B4D03-9FFD-4FB5-9563-9A2F287A3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A0856163-C32A-4F7D-A000-28AC61971C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AD38E91-427D-40FC-8DE7-648E9CCF2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7C0E2EC-A0C4-4033-9229-E71677875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2849776-2D66-4033-8073-BB8B1410A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FEC73DC-E9FE-4FD7-A7E2-1FA23B543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052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89DEE4-6F79-4AC1-A41B-88922204C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57187EA-224A-41C6-A070-92C14F282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B2279B8-313F-4656-8739-6366161962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A135557-96A5-4103-9003-E60BDC2C1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1B375CF-5691-48D9-9B9D-F22E07818F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428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обанова\Desktop\ПРЕЗЕНТАЦИЯ Импульс\Презентация и соцсети\Копия Импульс_слайды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2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7A41143-BC57-496D-8743-10273887F44C}"/>
              </a:ext>
            </a:extLst>
          </p:cNvPr>
          <p:cNvSpPr txBox="1"/>
          <p:nvPr/>
        </p:nvSpPr>
        <p:spPr>
          <a:xfrm>
            <a:off x="1007604" y="1859338"/>
            <a:ext cx="712879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СЕМИНАР-ПРАКТИКУМ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«УЧЕБНОЕ ЗАНЯТИЕ В ДОПОЛНИТЕЛЬНОМ ОБРАЗОВАНИИ»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Модераторы: 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. Сулейманова,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канд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пед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. наук, доцент кафедры педагогики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ПГГПУ,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Т.В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Минёва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, О.А. Казымова,  методисты МАОУДО «ДЮЦ «Импульс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А.А.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Сыпачева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, старший методист, </a:t>
            </a:r>
          </a:p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algn="ctr"/>
            <a:endParaRPr lang="ru-RU" b="1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59" y="-14812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Краевой конкурс по организации методической работы </a:t>
            </a:r>
            <a:b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</a:b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на муниципальном и институциональном уровнях</a:t>
            </a:r>
            <a:b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</a:b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«МЕТОДИСТ -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20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21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»</a:t>
            </a: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/>
            </a:r>
            <a:b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</a:br>
            <a:endParaRPr lang="ru-RU" sz="1400" b="1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</p:txBody>
      </p:sp>
    </p:spTree>
    <p:extLst>
      <p:ext uri="{BB962C8B-B14F-4D97-AF65-F5344CB8AC3E}">
        <p14:creationId xmlns:p14="http://schemas.microsoft.com/office/powerpoint/2010/main" val="717979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5B6CF46-D420-43B5-9A4B-BAEC04F456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8" y="0"/>
            <a:ext cx="9144000" cy="66693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020505-935D-4A3C-A16E-5E93D035EB9A}"/>
              </a:ext>
            </a:extLst>
          </p:cNvPr>
          <p:cNvSpPr txBox="1"/>
          <p:nvPr/>
        </p:nvSpPr>
        <p:spPr>
          <a:xfrm>
            <a:off x="683568" y="940078"/>
            <a:ext cx="8064896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РЕФЛЕКСИЯ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Gothic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Анкета обратной связи</a:t>
            </a:r>
          </a:p>
          <a:p>
            <a:pPr algn="ctr"/>
            <a:endParaRPr lang="ru-RU" sz="1000" b="1" dirty="0" smtClean="0">
              <a:solidFill>
                <a:schemeClr val="accent1">
                  <a:lumMod val="50000"/>
                </a:schemeClr>
              </a:solidFill>
              <a:latin typeface="Gothic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Что было самым </a:t>
            </a:r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ЗНАЧИМЫМ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 и </a:t>
            </a:r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ПОЛЕЗНЫМ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 на семинаре-практикуме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?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Что на семинаре-практикуме 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ЗАПОМНИЛОСЬ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больше всего: выступление, мысль, идея, работа в группах, эпизод, процедура, упражнение, методика, приём, что-то ещё.</a:t>
            </a:r>
          </a:p>
          <a:p>
            <a:pPr algn="just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3)     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ЭТО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изучу самостоятельно в первую очередь.</a:t>
            </a:r>
          </a:p>
          <a:p>
            <a:pPr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   -   В 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ЭТОМ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 разберусь в первую очередь.</a:t>
            </a:r>
          </a:p>
          <a:p>
            <a:pPr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   - В практической деятельности в первую очередь займусь 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ЭТИМ.</a:t>
            </a:r>
          </a:p>
          <a:p>
            <a:pPr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4) </a:t>
            </a:r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СТЕПЕНЬ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 моей включенности в работу:  0 1 2 3 4 5 6 7 8 9 10 </a:t>
            </a:r>
          </a:p>
          <a:p>
            <a:pPr algn="just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4.1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Что: мешало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мне быть включенным в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работу;  помогало?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Gothic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4.2. Мои основные ошибки в ходе семинар-практикума</a:t>
            </a:r>
          </a:p>
          <a:p>
            <a:pPr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а) по отношению к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себе; б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) по отношению к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группе; в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) по отношению к организаторам</a:t>
            </a:r>
          </a:p>
          <a:p>
            <a:pPr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4.3. Что вызывало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напряжение?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Gothic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4.4. Я реализовал(а) себя на семинаре-практикуме:</a:t>
            </a:r>
          </a:p>
          <a:p>
            <a:pPr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а) на эмоциональном уровне 1 2 3 4 5 6 7</a:t>
            </a:r>
          </a:p>
          <a:p>
            <a:pPr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б) на интеллектуальном уровне 1 2 3 4 5 6 7</a:t>
            </a:r>
          </a:p>
          <a:p>
            <a:pPr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в) на поведенческом уровне 1 2 3 4 5 6 7</a:t>
            </a:r>
          </a:p>
          <a:p>
            <a:pPr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4.5. Мои предложения организаторам</a:t>
            </a:r>
          </a:p>
          <a:p>
            <a:pPr algn="just"/>
            <a:endParaRPr lang="ru-RU" sz="2000" i="1" dirty="0" smtClean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algn="just"/>
            <a:endParaRPr lang="ru-RU" sz="3600" b="1" dirty="0">
              <a:solidFill>
                <a:schemeClr val="accent1">
                  <a:lumMod val="50000"/>
                </a:schemeClr>
              </a:solidFill>
              <a:latin typeface="Gothic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chemeClr val="accent1">
                  <a:lumMod val="50000"/>
                </a:schemeClr>
              </a:solidFill>
              <a:latin typeface="Gothic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solidFill>
                <a:schemeClr val="accent1">
                  <a:lumMod val="50000"/>
                </a:schemeClr>
              </a:solidFill>
              <a:latin typeface="Gothic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Лобанова\Desktop\ПРЕЗЕНТАЦИЯ Импульс\Презентация и соцсети\Копия Импульс_баннеры соцсети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7029400"/>
            <a:ext cx="9153121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2" name="Прямоугольник 1"/>
          <p:cNvSpPr/>
          <p:nvPr/>
        </p:nvSpPr>
        <p:spPr>
          <a:xfrm>
            <a:off x="832144" y="1124743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65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5B6CF46-D420-43B5-9A4B-BAEC04F456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1" y="0"/>
            <a:ext cx="9144000" cy="66693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pic>
        <p:nvPicPr>
          <p:cNvPr id="4098" name="Picture 2" descr="C:\Users\Лобанова\Desktop\ПРЕЗЕНТАЦИЯ Импульс\Презентация и соцсети\Копия Импульс_баннеры соцсети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7029400"/>
            <a:ext cx="9153121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2" name="Прямоугольник 1"/>
          <p:cNvSpPr/>
          <p:nvPr/>
        </p:nvSpPr>
        <p:spPr>
          <a:xfrm>
            <a:off x="815396" y="1124744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139614"/>
            <a:ext cx="813690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ПОДГОТОВИТЕЛЬНАЯ РАБОТА</a:t>
            </a:r>
          </a:p>
          <a:p>
            <a:pPr algn="ctr"/>
            <a:endParaRPr lang="ru-RU" sz="2800" b="1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514350" indent="-514350">
              <a:buAutoNum type="arabicPeriod"/>
            </a:pPr>
            <a:r>
              <a:rPr lang="ru-RU" sz="2200" b="1" dirty="0" err="1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Оргвопросы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 (время, место проведения, состав участников).</a:t>
            </a:r>
          </a:p>
          <a:p>
            <a:pPr marL="514350" indent="-514350">
              <a:buAutoNum type="arabicPeriod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Составление тематики и списка выступающих. Индивидуальные консультации по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подготовке участников </a:t>
            </a:r>
            <a:r>
              <a:rPr lang="ru-RU" sz="2200" b="1" dirty="0" err="1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полилога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.</a:t>
            </a:r>
            <a:endParaRPr lang="ru-RU" sz="2200" b="1" dirty="0" smtClean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514350" indent="-514350">
              <a:buAutoNum type="arabicPeriod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Разработка плана проведения.</a:t>
            </a:r>
          </a:p>
          <a:p>
            <a:pPr marL="514350" indent="-514350">
              <a:buAutoNum type="arabicPeriod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Распределение поручений: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подбор источников для самостоятельного изучения;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оформление информационной выставки;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разработка анкет обратной связи;                               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подготовка раздаточного материала;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п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одготовка материально-технического обеспечения;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п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одготовка канцелярских товаров для работы.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0802" y="2204864"/>
            <a:ext cx="76206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</p:txBody>
      </p:sp>
    </p:spTree>
    <p:extLst>
      <p:ext uri="{BB962C8B-B14F-4D97-AF65-F5344CB8AC3E}">
        <p14:creationId xmlns:p14="http://schemas.microsoft.com/office/powerpoint/2010/main" val="1663997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5B6CF46-D420-43B5-9A4B-BAEC04F456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868" y="0"/>
            <a:ext cx="9144000" cy="66693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pic>
        <p:nvPicPr>
          <p:cNvPr id="4098" name="Picture 2" descr="C:\Users\Лобанова\Desktop\ПРЕЗЕНТАЦИЯ Импульс\Презентация и соцсети\Копия Импульс_баннеры соцсети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7029400"/>
            <a:ext cx="9153121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2" name="Прямоугольник 1"/>
          <p:cNvSpPr/>
          <p:nvPr/>
        </p:nvSpPr>
        <p:spPr>
          <a:xfrm>
            <a:off x="815396" y="1124744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5396" y="1139614"/>
            <a:ext cx="770485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Цель – </a:t>
            </a:r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повышение </a:t>
            </a:r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профессиональной компетентности в вопросах подготовки </a:t>
            </a:r>
            <a:endParaRPr lang="ru-RU" sz="2500" dirty="0" smtClean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и </a:t>
            </a:r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проведения учебного занятия в дополнительном </a:t>
            </a:r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образовании</a:t>
            </a:r>
          </a:p>
          <a:p>
            <a:pPr algn="ctr"/>
            <a:endParaRPr lang="ru-RU" sz="2400" b="1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algn="ctr"/>
            <a:endParaRPr lang="ru-RU" sz="48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5396" y="2991824"/>
            <a:ext cx="76206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Задачи: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-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актуализировать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знания по основным аспектам подготовки и проведения учебного занятия;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- способствовать развитию творческого подхода к организации учебного занятия;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- нацелить на повышение качества учебного занятия.</a:t>
            </a:r>
          </a:p>
          <a:p>
            <a:pPr algn="ctr"/>
            <a:endParaRPr lang="ru-RU" sz="2400" b="1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</p:txBody>
      </p:sp>
    </p:spTree>
    <p:extLst>
      <p:ext uri="{BB962C8B-B14F-4D97-AF65-F5344CB8AC3E}">
        <p14:creationId xmlns:p14="http://schemas.microsoft.com/office/powerpoint/2010/main" val="284923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5B6CF46-D420-43B5-9A4B-BAEC04F456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23" y="0"/>
            <a:ext cx="9144000" cy="66693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020505-935D-4A3C-A16E-5E93D035EB9A}"/>
              </a:ext>
            </a:extLst>
          </p:cNvPr>
          <p:cNvSpPr txBox="1"/>
          <p:nvPr/>
        </p:nvSpPr>
        <p:spPr>
          <a:xfrm>
            <a:off x="659345" y="960801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ПОГРУЖЕНИЕ</a:t>
            </a:r>
            <a:endParaRPr lang="ru-RU" sz="3600" b="1" dirty="0">
              <a:solidFill>
                <a:schemeClr val="tx2">
                  <a:lumMod val="75000"/>
                </a:schemeClr>
              </a:solidFill>
              <a:effectLst/>
              <a:latin typeface="Gothic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Лобанова\Desktop\ПРЕЗЕНТАЦИЯ Импульс\Презентация и соцсети\Копия Импульс_баннеры соцсети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7029400"/>
            <a:ext cx="9153121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2" name="Прямоугольник 1"/>
          <p:cNvSpPr/>
          <p:nvPr/>
        </p:nvSpPr>
        <p:spPr>
          <a:xfrm>
            <a:off x="815396" y="1124744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Лобанова\Desktop\конкурс МЕТОДИСТ 2021\Scanitto_2021-10-07_001.tif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" r="4229" b="57331"/>
          <a:stretch/>
        </p:blipFill>
        <p:spPr bwMode="auto">
          <a:xfrm>
            <a:off x="970356" y="1485974"/>
            <a:ext cx="7212407" cy="456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938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5B6CF46-D420-43B5-9A4B-BAEC04F456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106" y="0"/>
            <a:ext cx="9144000" cy="66693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020505-935D-4A3C-A16E-5E93D035EB9A}"/>
              </a:ext>
            </a:extLst>
          </p:cNvPr>
          <p:cNvSpPr txBox="1"/>
          <p:nvPr/>
        </p:nvSpPr>
        <p:spPr>
          <a:xfrm>
            <a:off x="815396" y="1124743"/>
            <a:ext cx="7284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ТЕОРЕТИЧЕСКАЯ ЧАСТЬ ЛЕКЦИЯ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effectLst/>
              <a:latin typeface="Gothic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Лобанова\Desktop\ПРЕЗЕНТАЦИЯ Импульс\Презентация и соцсети\Копия Импульс_баннеры соцсети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7029400"/>
            <a:ext cx="9153121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2" name="Прямоугольник 1"/>
          <p:cNvSpPr/>
          <p:nvPr/>
        </p:nvSpPr>
        <p:spPr>
          <a:xfrm>
            <a:off x="815396" y="1124744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7296" y="2655694"/>
            <a:ext cx="864096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Учебное занятие 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в учреждении дополнительного образования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</p:txBody>
      </p:sp>
    </p:spTree>
    <p:extLst>
      <p:ext uri="{BB962C8B-B14F-4D97-AF65-F5344CB8AC3E}">
        <p14:creationId xmlns:p14="http://schemas.microsoft.com/office/powerpoint/2010/main" val="3765824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5B6CF46-D420-43B5-9A4B-BAEC04F456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23" y="0"/>
            <a:ext cx="9144000" cy="66693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020505-935D-4A3C-A16E-5E93D035EB9A}"/>
              </a:ext>
            </a:extLst>
          </p:cNvPr>
          <p:cNvSpPr txBox="1"/>
          <p:nvPr/>
        </p:nvSpPr>
        <p:spPr>
          <a:xfrm>
            <a:off x="832144" y="909299"/>
            <a:ext cx="7284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ЧАСТЬ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ПОЛИЛОГ</a:t>
            </a:r>
          </a:p>
        </p:txBody>
      </p:sp>
      <p:pic>
        <p:nvPicPr>
          <p:cNvPr id="4098" name="Picture 2" descr="C:\Users\Лобанова\Desktop\ПРЕЗЕНТАЦИЯ Импульс\Презентация и соцсети\Копия Импульс_баннеры соцсети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7029400"/>
            <a:ext cx="9153121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2" name="Прямоугольник 1"/>
          <p:cNvSpPr/>
          <p:nvPr/>
        </p:nvSpPr>
        <p:spPr>
          <a:xfrm>
            <a:off x="815396" y="1124744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2144" y="2132856"/>
            <a:ext cx="748883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Учебное занятие как условие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повышения.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профессиональной компетентности педагога. </a:t>
            </a:r>
            <a:endParaRPr lang="ru-RU" sz="2200" dirty="0" smtClean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Отличие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учебного занятия от школьного урока. 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Особенности учебного занятия в УДО.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Роль и значение первого учебного занятия.                                                                                            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Типы учебных занятий.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Формы учебных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занятий.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Интерактивные формы учебных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занятий.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Алгоритм подготовки учебного занятия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Конструирование учебных задач учебного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занятия.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План-конспект учебного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занятия.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</p:txBody>
      </p:sp>
    </p:spTree>
    <p:extLst>
      <p:ext uri="{BB962C8B-B14F-4D97-AF65-F5344CB8AC3E}">
        <p14:creationId xmlns:p14="http://schemas.microsoft.com/office/powerpoint/2010/main" val="27862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5B6CF46-D420-43B5-9A4B-BAEC04F456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23" y="0"/>
            <a:ext cx="9144000" cy="66693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020505-935D-4A3C-A16E-5E93D035EB9A}"/>
              </a:ext>
            </a:extLst>
          </p:cNvPr>
          <p:cNvSpPr txBox="1"/>
          <p:nvPr/>
        </p:nvSpPr>
        <p:spPr>
          <a:xfrm>
            <a:off x="887404" y="940078"/>
            <a:ext cx="7284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 ЧАСТЬ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ПОЛИЛОГ</a:t>
            </a:r>
          </a:p>
        </p:txBody>
      </p:sp>
      <p:pic>
        <p:nvPicPr>
          <p:cNvPr id="4098" name="Picture 2" descr="C:\Users\Лобанова\Desktop\ПРЕЗЕНТАЦИЯ Импульс\Презентация и соцсети\Копия Импульс_баннеры соцсети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7029400"/>
            <a:ext cx="9153121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2" name="Прямоугольник 1"/>
          <p:cNvSpPr/>
          <p:nvPr/>
        </p:nvSpPr>
        <p:spPr>
          <a:xfrm>
            <a:off x="815396" y="1124744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114291"/>
            <a:ext cx="72008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Современные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технологии проведения учебного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занятия.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Использование 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IT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-технологий на учебном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занятии.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Активизация детей на учебном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занятии.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Приёмы педагогического стимулирования на учебном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занятии.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Игровые моменты на учебном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занятии.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Рефлексивные моменты на учебном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занятии.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Анализ учебного занятия. Карта оценки учебного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занятия.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Самоанализ учебного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занятия.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</p:txBody>
      </p:sp>
    </p:spTree>
    <p:extLst>
      <p:ext uri="{BB962C8B-B14F-4D97-AF65-F5344CB8AC3E}">
        <p14:creationId xmlns:p14="http://schemas.microsoft.com/office/powerpoint/2010/main" val="3841775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5B6CF46-D420-43B5-9A4B-BAEC04F456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23" y="0"/>
            <a:ext cx="9144000" cy="66693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020505-935D-4A3C-A16E-5E93D035EB9A}"/>
              </a:ext>
            </a:extLst>
          </p:cNvPr>
          <p:cNvSpPr txBox="1"/>
          <p:nvPr/>
        </p:nvSpPr>
        <p:spPr>
          <a:xfrm>
            <a:off x="899592" y="980729"/>
            <a:ext cx="7056784" cy="3781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ЧАСТЬ</a:t>
            </a:r>
          </a:p>
          <a:p>
            <a:pPr algn="ctr">
              <a:lnSpc>
                <a:spcPct val="114000"/>
              </a:lnSpc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ДЕЛОВАЯ ИГРА </a:t>
            </a:r>
          </a:p>
          <a:p>
            <a:pPr algn="ctr">
              <a:lnSpc>
                <a:spcPct val="114000"/>
              </a:lnSpc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ОБЩИЙ ВОПРОС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600" dirty="0" smtClean="0">
                <a:solidFill>
                  <a:srgbClr val="FF0000"/>
                </a:solidFill>
                <a:latin typeface="Gothic"/>
              </a:rPr>
              <a:t>Что для меня учебное занятие?»</a:t>
            </a:r>
          </a:p>
          <a:p>
            <a:pPr algn="ctr"/>
            <a:endParaRPr lang="ru-RU" sz="3600" dirty="0" smtClean="0">
              <a:solidFill>
                <a:srgbClr val="FF0000"/>
              </a:solidFill>
              <a:latin typeface="Gothic"/>
            </a:endParaRPr>
          </a:p>
          <a:p>
            <a:pPr algn="ctr"/>
            <a:endParaRPr lang="ru-RU" sz="3600" b="1" dirty="0">
              <a:solidFill>
                <a:schemeClr val="accent1">
                  <a:lumMod val="50000"/>
                </a:schemeClr>
              </a:solidFill>
              <a:latin typeface="Gothic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Лобанова\Desktop\ПРЕЗЕНТАЦИЯ Импульс\Презентация и соцсети\Копия Импульс_баннеры соцсети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7029400"/>
            <a:ext cx="9153121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2" name="Прямоугольник 1"/>
          <p:cNvSpPr/>
          <p:nvPr/>
        </p:nvSpPr>
        <p:spPr>
          <a:xfrm>
            <a:off x="467544" y="980728"/>
            <a:ext cx="7836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988840"/>
            <a:ext cx="777686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algn="ctr"/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algn="ctr"/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РАБОТА  В ГРУППАХ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 </a:t>
            </a:r>
          </a:p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1 гр.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УЗ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 с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Gothic"/>
              </a:rPr>
              <a:t>позиции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ребёнка</a:t>
            </a:r>
          </a:p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2 гр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. УЗ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с позиции методиста</a:t>
            </a:r>
          </a:p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3 гр.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УЗ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Gothic"/>
              </a:rPr>
              <a:t>с позиции родителя 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endParaRPr lang="ru-RU" sz="2200" dirty="0">
              <a:solidFill>
                <a:schemeClr val="accent1">
                  <a:lumMod val="50000"/>
                </a:schemeClr>
              </a:solidFill>
              <a:latin typeface="Gothic"/>
            </a:endParaRPr>
          </a:p>
        </p:txBody>
      </p:sp>
    </p:spTree>
    <p:extLst>
      <p:ext uri="{BB962C8B-B14F-4D97-AF65-F5344CB8AC3E}">
        <p14:creationId xmlns:p14="http://schemas.microsoft.com/office/powerpoint/2010/main" val="3914115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5B6CF46-D420-43B5-9A4B-BAEC04F456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8" y="0"/>
            <a:ext cx="9144000" cy="66693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020505-935D-4A3C-A16E-5E93D035EB9A}"/>
              </a:ext>
            </a:extLst>
          </p:cNvPr>
          <p:cNvSpPr txBox="1"/>
          <p:nvPr/>
        </p:nvSpPr>
        <p:spPr>
          <a:xfrm>
            <a:off x="683568" y="940078"/>
            <a:ext cx="77768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i="1" dirty="0" smtClean="0">
              <a:solidFill>
                <a:schemeClr val="accent1">
                  <a:lumMod val="50000"/>
                </a:schemeClr>
              </a:solidFill>
              <a:latin typeface="Gothic"/>
            </a:endParaRPr>
          </a:p>
          <a:p>
            <a:pPr algn="just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othic"/>
                <a:ea typeface="Calibri" panose="020F0502020204030204" pitchFamily="34" charset="0"/>
                <a:cs typeface="Times New Roman" panose="02020603050405020304" pitchFamily="18" charset="0"/>
              </a:rPr>
              <a:t>Мониторинг участия педагогов в работе семинара-практикума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Gothic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Gotic"/>
            </a:endParaRPr>
          </a:p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Gotic"/>
              </a:rPr>
              <a:t>Показатели:</a:t>
            </a:r>
          </a:p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Gotic"/>
              </a:rPr>
              <a:t>- работа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Gotic"/>
              </a:rPr>
              <a:t>на выставке;</a:t>
            </a:r>
          </a:p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Gotic"/>
              </a:rPr>
              <a:t>- степень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Gotic"/>
              </a:rPr>
              <a:t>готовности к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Gotic"/>
              </a:rPr>
              <a:t>семинару-практикуму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Gotic"/>
              </a:rPr>
              <a:t>;</a:t>
            </a:r>
          </a:p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Gotic"/>
              </a:rPr>
              <a:t>- включенность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Gotic"/>
              </a:rPr>
              <a:t>в работу;</a:t>
            </a:r>
          </a:p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Gotic"/>
              </a:rPr>
              <a:t>- реакция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Gotic"/>
              </a:rPr>
              <a:t>на предлагаемые задания;</a:t>
            </a:r>
          </a:p>
          <a:p>
            <a:pPr lvl="0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Gotic"/>
              </a:rPr>
              <a:t>-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  <a:latin typeface="Gotic"/>
              </a:rPr>
              <a:t>заполненность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Gotic"/>
              </a:rPr>
              <a:t>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Gotic"/>
              </a:rPr>
              <a:t>анкеты обратной связи.</a:t>
            </a:r>
          </a:p>
          <a:p>
            <a:pPr algn="ctr"/>
            <a:endParaRPr lang="ru-RU" sz="3600" b="1" dirty="0" smtClean="0">
              <a:solidFill>
                <a:schemeClr val="accent1">
                  <a:lumMod val="50000"/>
                </a:schemeClr>
              </a:solidFill>
              <a:latin typeface="Gothic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solidFill>
                <a:schemeClr val="accent1">
                  <a:lumMod val="50000"/>
                </a:schemeClr>
              </a:solidFill>
              <a:latin typeface="Gothic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Лобанова\Desktop\ПРЕЗЕНТАЦИЯ Импульс\Презентация и соцсети\Копия Импульс_баннеры соцсети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7029400"/>
            <a:ext cx="9153121" cy="72008"/>
          </a:xfrm>
          <a:prstGeom prst="rect">
            <a:avLst/>
          </a:prstGeom>
          <a:gradFill>
            <a:gsLst>
              <a:gs pos="0">
                <a:srgbClr val="92D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2" name="Прямоугольник 1"/>
          <p:cNvSpPr/>
          <p:nvPr/>
        </p:nvSpPr>
        <p:spPr>
          <a:xfrm>
            <a:off x="832144" y="1124743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1931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1502</TotalTime>
  <Words>548</Words>
  <Application>Microsoft Office PowerPoint</Application>
  <PresentationFormat>Экран (4:3)</PresentationFormat>
  <Paragraphs>93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Лобанова</dc:creator>
  <cp:lastModifiedBy>Лобанова Елена Сергеевна</cp:lastModifiedBy>
  <cp:revision>75</cp:revision>
  <dcterms:created xsi:type="dcterms:W3CDTF">2020-10-02T06:51:08Z</dcterms:created>
  <dcterms:modified xsi:type="dcterms:W3CDTF">2021-10-14T10:33:15Z</dcterms:modified>
</cp:coreProperties>
</file>